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49"/>
  </p:notesMasterIdLst>
  <p:sldIdLst>
    <p:sldId id="262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298" r:id="rId4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94" d="100"/>
          <a:sy n="94" d="100"/>
        </p:scale>
        <p:origin x="-882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F999672-D2C9-4C66-8C32-279D40E44210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E125D91-9EFC-4108-817C-CF6EC3C5DF4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367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DD506-7376-457F-A8C0-0E76F3E23617}" type="slidenum">
              <a:rPr lang="fa-IR" smtClean="0"/>
              <a:pPr>
                <a:defRPr/>
              </a:pPr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4389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9667C3-9DFB-47E0-9A88-EE928348918B}" type="datetimeFigureOut">
              <a:rPr lang="fa-IR" smtClean="0"/>
              <a:pPr/>
              <a:t>1438/03/27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C903E5-B82D-4786-A9C8-29733A15E270}" type="slidenum">
              <a:rPr lang="fa-IR" smtClean="0"/>
              <a:pPr/>
              <a:t>‹#›</a:t>
            </a:fld>
            <a:endParaRPr lang="fa-I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Documents and Settings\aligol\Desktop\besmellah-www.khamenei313.ir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57600" y="1752600"/>
            <a:ext cx="1828162" cy="4102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1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1D4ECF9-EDA3-4F55-B1FC-B7B70A71908D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a-IR" sz="3200" b="1" dirty="0" smtClean="0"/>
              <a:t>سنجه2: تدوین خط مشی   ”  مدیریت مادران پرخطر  در بلوک زایمان  ”</a:t>
            </a:r>
          </a:p>
          <a:p>
            <a:pPr>
              <a:buNone/>
            </a:pPr>
            <a:endParaRPr lang="fa-IR" sz="3200" b="1" dirty="0" smtClean="0"/>
          </a:p>
          <a:p>
            <a:pPr>
              <a:buNone/>
            </a:pPr>
            <a:r>
              <a:rPr lang="fa-IR" sz="3200" b="1" dirty="0" smtClean="0">
                <a:cs typeface="2  Bardiya" pitchFamily="2" charset="-78"/>
              </a:rPr>
              <a:t>                مرتبط با ایمنی                              الزامی </a:t>
            </a:r>
          </a:p>
          <a:p>
            <a:r>
              <a:rPr lang="fa-IR" sz="2400" b="1" dirty="0" smtClean="0"/>
              <a:t>همزمان با اقدامات ضروری فورا“ پزشک در بالین مادر حاضر شود</a:t>
            </a:r>
          </a:p>
          <a:p>
            <a:r>
              <a:rPr lang="fa-IR" sz="2400" b="1" dirty="0" smtClean="0"/>
              <a:t>پیش بینی اقدامات فوری </a:t>
            </a:r>
          </a:p>
          <a:p>
            <a:endParaRPr lang="fa-IR" sz="2400" b="1" dirty="0" smtClean="0"/>
          </a:p>
          <a:p>
            <a:pPr>
              <a:buNone/>
            </a:pPr>
            <a:endParaRPr lang="fa-IR" sz="2400" b="1" dirty="0" smtClean="0"/>
          </a:p>
          <a:p>
            <a:endParaRPr lang="fa-IR" sz="2400" b="1" dirty="0" smtClean="0"/>
          </a:p>
          <a:p>
            <a:pPr algn="l">
              <a:buNone/>
            </a:pPr>
            <a:r>
              <a:rPr lang="fa-IR" sz="1800" b="1" dirty="0" smtClean="0"/>
              <a:t>دستورالعمل مرتبط : راهنمای کشوری</a:t>
            </a:r>
            <a:endParaRPr lang="en-US" sz="1800" b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استاندارد3: مدیریت مراقبتهای مادران باردار</a:t>
            </a:r>
            <a:endParaRPr lang="en-US" b="1" dirty="0"/>
          </a:p>
        </p:txBody>
      </p:sp>
      <p:sp>
        <p:nvSpPr>
          <p:cNvPr id="5" name="5-Point Star 4"/>
          <p:cNvSpPr/>
          <p:nvPr/>
        </p:nvSpPr>
        <p:spPr>
          <a:xfrm>
            <a:off x="7572396" y="3071810"/>
            <a:ext cx="414334" cy="57150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1071538" y="314324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 سنجه 3: پیش بینی آمپول روگام در فهرست داروهای ضروری </a:t>
            </a:r>
          </a:p>
          <a:p>
            <a:pPr>
              <a:buNone/>
            </a:pPr>
            <a:r>
              <a:rPr lang="fa-IR" dirty="0" smtClean="0"/>
              <a:t>                       </a:t>
            </a:r>
            <a:r>
              <a:rPr lang="fa-IR" dirty="0" smtClean="0">
                <a:cs typeface="2  Bardiya" pitchFamily="2" charset="-78"/>
              </a:rPr>
              <a:t>مرتبط با ایمنی </a:t>
            </a:r>
          </a:p>
          <a:p>
            <a:pPr>
              <a:buNone/>
            </a:pPr>
            <a:endParaRPr lang="fa-IR" dirty="0" smtClean="0">
              <a:cs typeface="2  Bardiya" pitchFamily="2" charset="-78"/>
            </a:endParaRPr>
          </a:p>
          <a:p>
            <a:r>
              <a:rPr lang="fa-IR" dirty="0" smtClean="0"/>
              <a:t>فهرست مورد تایید کمیته دارو ودرمان</a:t>
            </a:r>
          </a:p>
          <a:p>
            <a:r>
              <a:rPr lang="fa-IR" dirty="0" smtClean="0"/>
              <a:t>تهیه وتزریق تا72 ساعت پس از زایمان </a:t>
            </a:r>
          </a:p>
          <a:p>
            <a:r>
              <a:rPr lang="fa-IR" dirty="0" smtClean="0"/>
              <a:t>ثبت سوابق در پرونده </a:t>
            </a:r>
          </a:p>
          <a:p>
            <a:pPr>
              <a:buNone/>
            </a:pPr>
            <a:r>
              <a:rPr lang="fa-IR" dirty="0" smtClean="0"/>
              <a:t>داروهای ضروری؟؟؟</a:t>
            </a:r>
          </a:p>
          <a:p>
            <a:pPr>
              <a:buNone/>
            </a:pPr>
            <a:endParaRPr lang="fa-IR" dirty="0" smtClean="0"/>
          </a:p>
          <a:p>
            <a:pPr algn="l">
              <a:buNone/>
            </a:pPr>
            <a:r>
              <a:rPr lang="fa-IR" sz="1800" b="1" dirty="0" smtClean="0"/>
              <a:t>دستورالعمل مرتبط : راهنمای کشوری</a:t>
            </a:r>
            <a:endParaRPr lang="en-US" sz="1800" b="1" dirty="0" smtClean="0"/>
          </a:p>
          <a:p>
            <a:pPr algn="l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استاندارد3: مدیریت مراقبتهای مادران باردار</a:t>
            </a:r>
            <a:endParaRPr lang="en-US" b="1" dirty="0"/>
          </a:p>
        </p:txBody>
      </p:sp>
      <p:sp>
        <p:nvSpPr>
          <p:cNvPr id="5" name="5-Point Star 4"/>
          <p:cNvSpPr/>
          <p:nvPr/>
        </p:nvSpPr>
        <p:spPr>
          <a:xfrm>
            <a:off x="7572396" y="2571744"/>
            <a:ext cx="342896" cy="21431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4:پایش مادر تا 2 ساعت پس از زایمان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sz="2800" b="1" dirty="0" smtClean="0">
                <a:cs typeface="2  Bardiya" pitchFamily="2" charset="-78"/>
              </a:rPr>
              <a:t>              مرتبط با ایمنی </a:t>
            </a:r>
          </a:p>
          <a:p>
            <a:pPr>
              <a:buNone/>
            </a:pPr>
            <a:endParaRPr lang="fa-IR" sz="2800" b="1" dirty="0" smtClean="0">
              <a:cs typeface="2  Bardiya" pitchFamily="2" charset="-78"/>
            </a:endParaRPr>
          </a:p>
          <a:p>
            <a:r>
              <a:rPr lang="fa-IR" sz="2800" b="1" dirty="0" smtClean="0">
                <a:cs typeface="2  Badr" pitchFamily="2" charset="-78"/>
              </a:rPr>
              <a:t>آگاهی کارکنان </a:t>
            </a:r>
          </a:p>
          <a:p>
            <a:pPr>
              <a:buNone/>
            </a:pPr>
            <a:endParaRPr lang="fa-IR" sz="2800" b="1" dirty="0" smtClean="0">
              <a:cs typeface="2  Badr" pitchFamily="2" charset="-78"/>
            </a:endParaRPr>
          </a:p>
          <a:p>
            <a:r>
              <a:rPr lang="fa-IR" sz="2800" b="1" dirty="0" smtClean="0">
                <a:cs typeface="2  Badr" pitchFamily="2" charset="-78"/>
              </a:rPr>
              <a:t>ارائه مراقبت مستمر </a:t>
            </a:r>
            <a:endParaRPr lang="fa-IR" dirty="0" smtClean="0">
              <a:cs typeface="2  Badr" pitchFamily="2" charset="-78"/>
            </a:endParaRPr>
          </a:p>
          <a:p>
            <a:pPr>
              <a:buNone/>
            </a:pPr>
            <a:r>
              <a:rPr lang="fa-IR" dirty="0" smtClean="0"/>
              <a:t> </a:t>
            </a:r>
          </a:p>
          <a:p>
            <a:pPr algn="l">
              <a:buNone/>
            </a:pPr>
            <a:r>
              <a:rPr lang="fa-IR" sz="1800" b="1" dirty="0" smtClean="0"/>
              <a:t>دستورالعمل مرتبط : راهنمای کشوری</a:t>
            </a:r>
            <a:endParaRPr lang="en-US" sz="1800" b="1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استاندارد3: مدیریت مراقبتهای مادران باردار</a:t>
            </a:r>
            <a:endParaRPr lang="en-US" b="1" dirty="0"/>
          </a:p>
        </p:txBody>
      </p:sp>
      <p:sp>
        <p:nvSpPr>
          <p:cNvPr id="5" name="5-Point Star 4"/>
          <p:cNvSpPr/>
          <p:nvPr/>
        </p:nvSpPr>
        <p:spPr>
          <a:xfrm>
            <a:off x="7929586" y="2714620"/>
            <a:ext cx="628648" cy="7143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fa-IR" sz="4800" b="1" dirty="0" smtClean="0"/>
              <a:t>سنجه 5: مدیریت درد مادران باردار</a:t>
            </a:r>
          </a:p>
          <a:p>
            <a:pPr>
              <a:buNone/>
            </a:pPr>
            <a:r>
              <a:rPr lang="fa-IR" dirty="0" smtClean="0">
                <a:cs typeface="2  Bardiya" pitchFamily="2" charset="-78"/>
              </a:rPr>
              <a:t>                                     </a:t>
            </a:r>
            <a:r>
              <a:rPr lang="fa-IR" sz="3200" dirty="0" smtClean="0">
                <a:cs typeface="2  Bardiya" pitchFamily="2" charset="-78"/>
              </a:rPr>
              <a:t>مرتبط با ایمنی</a:t>
            </a:r>
          </a:p>
          <a:p>
            <a:pPr>
              <a:buNone/>
            </a:pPr>
            <a:endParaRPr lang="fa-IR" dirty="0" smtClean="0">
              <a:cs typeface="2  Bardiya" pitchFamily="2" charset="-78"/>
            </a:endParaRPr>
          </a:p>
          <a:p>
            <a:pPr>
              <a:buNone/>
            </a:pPr>
            <a:endParaRPr lang="fa-IR" dirty="0" smtClean="0">
              <a:cs typeface="2  Bardiya" pitchFamily="2" charset="-78"/>
            </a:endParaRPr>
          </a:p>
          <a:p>
            <a:r>
              <a:rPr lang="fa-IR" sz="4000" dirty="0" smtClean="0">
                <a:cs typeface="2  Badr" pitchFamily="2" charset="-78"/>
              </a:rPr>
              <a:t>دسترسی به فایل الکترونیک  راهنمای بی دردی </a:t>
            </a:r>
          </a:p>
          <a:p>
            <a:r>
              <a:rPr lang="fa-IR" sz="4000" dirty="0" smtClean="0">
                <a:cs typeface="2  Badr" pitchFamily="2" charset="-78"/>
              </a:rPr>
              <a:t>آگاهی کارکنان از مزایا  ومعایب ودستورالعمل ابلاغی</a:t>
            </a:r>
          </a:p>
          <a:p>
            <a:r>
              <a:rPr lang="fa-IR" sz="4000" dirty="0" smtClean="0">
                <a:cs typeface="2  Badr" pitchFamily="2" charset="-78"/>
              </a:rPr>
              <a:t>بکارگیری حداقل یک روش بر اساس تمایل ما</a:t>
            </a:r>
          </a:p>
          <a:p>
            <a:endParaRPr lang="fa-IR" sz="1900" b="1" dirty="0" smtClean="0">
              <a:cs typeface="2  Badr" pitchFamily="2" charset="-78"/>
            </a:endParaRPr>
          </a:p>
          <a:p>
            <a:endParaRPr lang="fa-IR" sz="1900" b="1" dirty="0" smtClean="0">
              <a:cs typeface="2  Badr" pitchFamily="2" charset="-78"/>
            </a:endParaRPr>
          </a:p>
          <a:p>
            <a:endParaRPr lang="fa-IR" sz="1900" b="1" dirty="0" smtClean="0">
              <a:cs typeface="2  Badr" pitchFamily="2" charset="-78"/>
            </a:endParaRPr>
          </a:p>
          <a:p>
            <a:pPr>
              <a:buNone/>
            </a:pPr>
            <a:endParaRPr lang="fa-IR" sz="1900" b="1" dirty="0" smtClean="0">
              <a:cs typeface="2  Badr" pitchFamily="2" charset="-78"/>
            </a:endParaRPr>
          </a:p>
          <a:p>
            <a:pPr algn="l">
              <a:buNone/>
            </a:pPr>
            <a:r>
              <a:rPr lang="fa-IR" sz="1900" b="1" dirty="0" smtClean="0">
                <a:cs typeface="2  Badr" pitchFamily="2" charset="-78"/>
              </a:rPr>
              <a:t>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fa-IR" sz="1900" b="1" dirty="0" smtClean="0"/>
              <a:t>دستورالعمل مرتبط : راهنمای کشوری</a:t>
            </a:r>
            <a:endParaRPr lang="en-US" sz="1900" b="1" dirty="0" smtClean="0"/>
          </a:p>
          <a:p>
            <a:endParaRPr lang="fa-IR" dirty="0" smtClean="0">
              <a:cs typeface="2  Badr" pitchFamily="2" charset="-78"/>
            </a:endParaRPr>
          </a:p>
          <a:p>
            <a:pPr>
              <a:buNone/>
            </a:pPr>
            <a:endParaRPr lang="fa-IR" dirty="0" smtClean="0">
              <a:cs typeface="2  Badr" pitchFamily="2" charset="-78"/>
            </a:endParaRPr>
          </a:p>
          <a:p>
            <a:pPr>
              <a:buNone/>
            </a:pP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استاندارد3: مدیریت مراقبتهای مادران باردار</a:t>
            </a:r>
            <a:endParaRPr lang="en-US" b="1" dirty="0"/>
          </a:p>
        </p:txBody>
      </p:sp>
      <p:sp>
        <p:nvSpPr>
          <p:cNvPr id="5" name="5-Point Star 4"/>
          <p:cNvSpPr/>
          <p:nvPr/>
        </p:nvSpPr>
        <p:spPr>
          <a:xfrm>
            <a:off x="7358082" y="2428868"/>
            <a:ext cx="485772" cy="428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6: اثربخشی بر اساس ابزار بررسی کیفیت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 دسترسی ارائه دهندگان خدمت</a:t>
            </a:r>
          </a:p>
          <a:p>
            <a:r>
              <a:rPr lang="fa-IR" dirty="0" smtClean="0"/>
              <a:t>آگاهی از محتوا</a:t>
            </a:r>
          </a:p>
          <a:p>
            <a:r>
              <a:rPr lang="fa-IR" dirty="0" smtClean="0"/>
              <a:t>ارزیابی اثربخشی  در فواصل معین</a:t>
            </a:r>
          </a:p>
          <a:p>
            <a:r>
              <a:rPr lang="fa-IR" dirty="0" smtClean="0"/>
              <a:t>تکمیل فرم(فایل)</a:t>
            </a:r>
          </a:p>
          <a:p>
            <a:r>
              <a:rPr lang="fa-IR" dirty="0" smtClean="0"/>
              <a:t>اقدام اصلاحی/بهبود</a:t>
            </a:r>
          </a:p>
          <a:p>
            <a:pPr algn="l">
              <a:buNone/>
            </a:pPr>
            <a:r>
              <a:rPr lang="fa-IR" sz="1800" dirty="0" smtClean="0"/>
              <a:t>دستورالعملهای مرتبط : راهنمای کشوری-چک لیست ابلاغی </a:t>
            </a: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استاندارد3: مدیریت مراقبتهای مادران باردار</a:t>
            </a:r>
            <a:endParaRPr lang="en-US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7: مقیم بودن متخصص زنان بر طبق شیوه نامه  ارتقاء حضورمتخصصین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لیست ماهانه مقیم بلوک زایمان</a:t>
            </a:r>
          </a:p>
          <a:p>
            <a:r>
              <a:rPr lang="fa-IR" dirty="0" smtClean="0"/>
              <a:t>حضور پزشکان طبق برنامه </a:t>
            </a:r>
          </a:p>
          <a:p>
            <a:pPr>
              <a:buNone/>
            </a:pPr>
            <a:r>
              <a:rPr lang="fa-IR" dirty="0" smtClean="0"/>
              <a:t>(بیمارستانهای دولتی طبق دستورالعمل طرح تحول مقیم یا ماندگار)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 algn="l">
              <a:buNone/>
            </a:pPr>
            <a:r>
              <a:rPr lang="fa-IR" sz="1600" dirty="0" smtClean="0"/>
              <a:t>دستورالعمل مرتبط : شیوه نامه ارتقاء حضور متخصصین</a:t>
            </a:r>
            <a:endParaRPr lang="en-US" sz="1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استاندارد3: مدیریت مراقبتهای مادران باردار</a:t>
            </a:r>
            <a:endParaRPr lang="en-US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 smtClean="0"/>
              <a:t>استاندارد 4: آموزش به مادران در خصوص مراقبت از خود ونوزاد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sz="4000" b="1" dirty="0" smtClean="0"/>
              <a:t>سنجه 1: آموزش خود مراقبتی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دسترسی به فایل الکترونیک خود مراقبتی</a:t>
            </a:r>
          </a:p>
          <a:p>
            <a:r>
              <a:rPr lang="fa-IR" dirty="0" smtClean="0"/>
              <a:t>آگاهی کارکنان</a:t>
            </a:r>
          </a:p>
          <a:p>
            <a:r>
              <a:rPr lang="fa-IR" dirty="0" smtClean="0"/>
              <a:t>آموزش به زبان ساده </a:t>
            </a:r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2000" dirty="0" smtClean="0"/>
              <a:t>دستورالعمل مرتبط: راهنمای کشوری</a:t>
            </a:r>
            <a:endParaRPr lang="en-US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/>
          <a:lstStyle/>
          <a:p>
            <a:pPr>
              <a:buNone/>
            </a:pPr>
            <a:r>
              <a:rPr lang="fa-IR" dirty="0" smtClean="0"/>
              <a:t>سنجه 2: توضیح وآموزش لازم قبل از زایمان </a:t>
            </a:r>
          </a:p>
          <a:p>
            <a:r>
              <a:rPr lang="fa-IR" dirty="0" smtClean="0"/>
              <a:t>تعیین مفاد آموزشی قبل از زایمان </a:t>
            </a:r>
          </a:p>
          <a:p>
            <a:r>
              <a:rPr lang="fa-IR" dirty="0" smtClean="0"/>
              <a:t>آگاهی کارکنان به مفاد آموزشی</a:t>
            </a:r>
          </a:p>
          <a:p>
            <a:r>
              <a:rPr lang="fa-IR" dirty="0" smtClean="0"/>
              <a:t>ارائه آموزش  وتوضیحات به زبان ساده وقابل فهم : نحوه زایمان</a:t>
            </a:r>
          </a:p>
          <a:p>
            <a:r>
              <a:rPr lang="fa-IR" dirty="0" smtClean="0"/>
              <a:t>ارائه آموزش  وتوضیحات به زبان ساده وقابل فهم:روشهای کاهش درد</a:t>
            </a:r>
          </a:p>
          <a:p>
            <a:r>
              <a:rPr lang="fa-IR" dirty="0" smtClean="0"/>
              <a:t>ارائه آموزش  وتوضیحات به زبان ساده وقابل فهم:برقراری تماس پوست با پوست</a:t>
            </a:r>
          </a:p>
          <a:p>
            <a:r>
              <a:rPr lang="fa-IR" dirty="0" smtClean="0"/>
              <a:t>ارائه آموزش  وتوضیحات به زبان ساده وقابل فهم: شروع تغذیه با شیر مادر در ساعت اول تولد</a:t>
            </a:r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توجه :مفاد آموزشی برای آموزش همراهان</a:t>
            </a:r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ثبت آموزش ها در پرونده</a:t>
            </a:r>
          </a:p>
          <a:p>
            <a:pPr>
              <a:buFont typeface="Wingdings" pitchFamily="2" charset="2"/>
              <a:buChar char="q"/>
            </a:pPr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 smtClean="0"/>
              <a:t>استاندارد 4: آموزش به مادران در خصوص مراقبت از خود ونوزاد</a:t>
            </a:r>
            <a:endParaRPr lang="en-US" sz="36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3:  ارائه آموزش های پس از زایمان  توسط پزشک/ماما بصورت شفاهی </a:t>
            </a:r>
          </a:p>
          <a:p>
            <a:r>
              <a:rPr lang="fa-IR" dirty="0" smtClean="0"/>
              <a:t>تعیین مفاد آموزشی </a:t>
            </a:r>
          </a:p>
          <a:p>
            <a:r>
              <a:rPr lang="fa-IR" dirty="0" smtClean="0"/>
              <a:t>آگاهی کارکنان  </a:t>
            </a:r>
          </a:p>
          <a:p>
            <a:r>
              <a:rPr lang="fa-IR" dirty="0" smtClean="0"/>
              <a:t>ارائه آموزش  وتوضیحات به زبان ساده وقابل فهم: خروج از تخت </a:t>
            </a:r>
          </a:p>
          <a:p>
            <a:r>
              <a:rPr lang="fa-IR" dirty="0" smtClean="0"/>
              <a:t>ارائه آموزش  وتوضیحات به زبان ساده وقابل فهم: علائم خطر</a:t>
            </a:r>
          </a:p>
          <a:p>
            <a:r>
              <a:rPr lang="fa-IR" dirty="0" smtClean="0"/>
              <a:t>ارائه آموزش  وتوضیحات به زبان ساده وقابل فهم: بهداشت فردی،میزان فعالیت وتغذیه</a:t>
            </a:r>
          </a:p>
          <a:p>
            <a:r>
              <a:rPr lang="fa-IR" dirty="0" smtClean="0"/>
              <a:t>ارائه آموزش  وتوضیحات به زبان ساده وقابل فهم: مراقبت از اپی زیاتومی </a:t>
            </a:r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توجه: ثبت آموزشها در پرونده 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 smtClean="0"/>
              <a:t>استاندارد 4: آموزش به مادران در خصوص مراقبت از خود ونوزاد</a:t>
            </a:r>
            <a:endParaRPr lang="en-US" sz="36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4: آموزش مراقبت از نوزاد توسط پزشک/ماما بصورت شفاهی وقابل درک</a:t>
            </a:r>
          </a:p>
          <a:p>
            <a:pPr>
              <a:buNone/>
            </a:pPr>
            <a:r>
              <a:rPr lang="fa-IR" dirty="0" smtClean="0"/>
              <a:t>ارائه نسخه مکتوب به مادر – تصویر با امضای مادر ،پزشک/ماما در پرونده نگهداری می شود.</a:t>
            </a:r>
          </a:p>
          <a:p>
            <a:r>
              <a:rPr lang="fa-IR" dirty="0" smtClean="0"/>
              <a:t>تعیین مفاد آموزشی</a:t>
            </a:r>
          </a:p>
          <a:p>
            <a:r>
              <a:rPr lang="fa-IR" dirty="0" smtClean="0"/>
              <a:t>آگاهی کارکنان</a:t>
            </a:r>
          </a:p>
          <a:p>
            <a:r>
              <a:rPr lang="fa-IR" dirty="0" smtClean="0"/>
              <a:t>ارائه آموزش </a:t>
            </a:r>
          </a:p>
          <a:p>
            <a:r>
              <a:rPr lang="fa-IR" dirty="0" smtClean="0"/>
              <a:t>ثبت آموزش در پرونده</a:t>
            </a:r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نسخه کتبی آموزش به مادر داده شود.</a:t>
            </a:r>
          </a:p>
          <a:p>
            <a:pPr algn="l">
              <a:buNone/>
            </a:pPr>
            <a:r>
              <a:rPr lang="fa-IR" sz="1800" dirty="0" smtClean="0"/>
              <a:t>دستورالعمل مرتبط : راهنمای پایش دوستدار کودک </a:t>
            </a: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 smtClean="0"/>
              <a:t>استاندارد 4: آموزش به مادران در خصوص مراقبت از خود ونوزاد</a:t>
            </a:r>
            <a:endParaRPr lang="en-US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PC\Desktop\HaramQom_02-e13884136044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b="1" dirty="0" smtClean="0"/>
              <a:t>استاندارد 5: اطمینان از مدیریت مراقبت نوزادان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a-IR" dirty="0" smtClean="0"/>
              <a:t>سنجه 1:شناسایی صحیح نوزاد</a:t>
            </a:r>
          </a:p>
          <a:p>
            <a:pPr>
              <a:buNone/>
            </a:pPr>
            <a:r>
              <a:rPr lang="fa-IR" dirty="0" smtClean="0">
                <a:cs typeface="2  Bardiya" pitchFamily="2" charset="-78"/>
              </a:rPr>
              <a:t>                                                                                                    الزامی</a:t>
            </a:r>
          </a:p>
          <a:p>
            <a:r>
              <a:rPr lang="fa-IR" dirty="0" smtClean="0"/>
              <a:t>شناسایی صحیح نوزاد در هنگام تولدمطابق با نسخه ابلاغی </a:t>
            </a:r>
          </a:p>
          <a:p>
            <a:r>
              <a:rPr lang="fa-IR" dirty="0" smtClean="0"/>
              <a:t>مچ بند شناسایی مادر ونوزاد</a:t>
            </a:r>
          </a:p>
          <a:p>
            <a:r>
              <a:rPr lang="fa-IR" dirty="0" smtClean="0"/>
              <a:t>ثبت مشخصات نوزاد پس از زایمان بر مچ بند</a:t>
            </a:r>
          </a:p>
          <a:p>
            <a:r>
              <a:rPr lang="fa-IR" dirty="0" smtClean="0"/>
              <a:t>نشان دادن نوزاد-اعلام جنسیت</a:t>
            </a:r>
          </a:p>
          <a:p>
            <a:r>
              <a:rPr lang="fa-IR" dirty="0" smtClean="0"/>
              <a:t>نصب مچ بند بلافاصله پس از تولد</a:t>
            </a:r>
          </a:p>
          <a:p>
            <a:r>
              <a:rPr lang="fa-IR" dirty="0" smtClean="0"/>
              <a:t>انتقال همزمان مادر ونوزادبه بخش پس از زایمان</a:t>
            </a:r>
          </a:p>
          <a:p>
            <a:r>
              <a:rPr lang="fa-IR" dirty="0" smtClean="0"/>
              <a:t>شناسایی نوزاد در هنگام انجام هرگونه اقدام مراقبتی</a:t>
            </a:r>
          </a:p>
          <a:p>
            <a:r>
              <a:rPr lang="fa-IR" dirty="0" smtClean="0"/>
              <a:t>دسترسی به بسته نوزاد سالم </a:t>
            </a:r>
          </a:p>
          <a:p>
            <a:pPr algn="l">
              <a:buNone/>
            </a:pPr>
            <a:r>
              <a:rPr lang="fa-IR" sz="1900" dirty="0" smtClean="0"/>
              <a:t>دستورالعمل مرتبط: بسته نوزاد سالم-راهنماهای ایمنی بیمار –دستورالعمل شناسایی بیمار </a:t>
            </a:r>
          </a:p>
        </p:txBody>
      </p:sp>
      <p:sp>
        <p:nvSpPr>
          <p:cNvPr id="4" name="Right Arrow 3"/>
          <p:cNvSpPr/>
          <p:nvPr/>
        </p:nvSpPr>
        <p:spPr>
          <a:xfrm>
            <a:off x="571472" y="2500306"/>
            <a:ext cx="78581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2: مراقبت معمول نوزاد بر اساس بسته خدمتی نوزاد سالم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دسترسی به فایل الکترونیک</a:t>
            </a:r>
          </a:p>
          <a:p>
            <a:r>
              <a:rPr lang="fa-IR" dirty="0" smtClean="0"/>
              <a:t>آگاهی کارکنان</a:t>
            </a:r>
          </a:p>
          <a:p>
            <a:r>
              <a:rPr lang="fa-IR" dirty="0" smtClean="0"/>
              <a:t>مراقبتها منطبق بر بسته </a:t>
            </a:r>
          </a:p>
          <a:p>
            <a:r>
              <a:rPr lang="fa-IR" dirty="0" smtClean="0"/>
              <a:t>ثبت مراقبتها در پرونده</a:t>
            </a:r>
          </a:p>
          <a:p>
            <a:endParaRPr lang="fa-IR" dirty="0" smtClean="0"/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مراقبتهای قبل،بعد از تولد ودر طول بستری</a:t>
            </a:r>
          </a:p>
          <a:p>
            <a:pPr algn="l">
              <a:buNone/>
            </a:pPr>
            <a:r>
              <a:rPr lang="fa-IR" sz="1800" dirty="0" smtClean="0"/>
              <a:t>دستورالعمل مرتبط : بسته خدمتی نوزاد سالم</a:t>
            </a: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b="1" dirty="0" smtClean="0"/>
              <a:t>استاندارد 5: اطمینان از مدیریت مراقبت نوزادان </a:t>
            </a:r>
            <a:endParaRPr lang="en-US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3: تغذیه نوزاد با شیر مادر و آموزش به مادران قبل از ترخیص </a:t>
            </a:r>
          </a:p>
          <a:p>
            <a:pPr>
              <a:buNone/>
            </a:pPr>
            <a:r>
              <a:rPr lang="fa-IR" dirty="0" smtClean="0"/>
              <a:t>بر اساس :    کتاب حمایت وترویج تغذیه با شیر مادر</a:t>
            </a:r>
          </a:p>
          <a:p>
            <a:pPr>
              <a:buNone/>
            </a:pPr>
            <a:r>
              <a:rPr lang="fa-IR" dirty="0" smtClean="0"/>
              <a:t>                        مجموعه راهنمای اموزشی مادران </a:t>
            </a:r>
          </a:p>
          <a:p>
            <a:r>
              <a:rPr lang="fa-IR" dirty="0" smtClean="0"/>
              <a:t>آموزش در خصوص شیردهی .........بر اساس کتاب حمایت وتغذیه با شیر مادر</a:t>
            </a:r>
          </a:p>
          <a:p>
            <a:r>
              <a:rPr lang="fa-IR" dirty="0" smtClean="0"/>
              <a:t>قادر بودن مادر به تغذیه با شیرخود قبل از ترک بخش زایمان </a:t>
            </a:r>
          </a:p>
          <a:p>
            <a:r>
              <a:rPr lang="fa-IR" dirty="0" smtClean="0"/>
              <a:t>آگاهی مادر از اهمیت تغذیه انحصاری </a:t>
            </a:r>
          </a:p>
          <a:p>
            <a:r>
              <a:rPr lang="fa-IR" dirty="0" smtClean="0"/>
              <a:t>تغذیه مناسب وتکمیل فرم شیردهی</a:t>
            </a:r>
          </a:p>
          <a:p>
            <a:r>
              <a:rPr lang="fa-IR" dirty="0" smtClean="0"/>
              <a:t>آگاهی مادر از حمایت مستمر ومکان مراجعه در صورت مشکل شیردهی</a:t>
            </a:r>
          </a:p>
          <a:p>
            <a:pPr algn="l">
              <a:buNone/>
            </a:pPr>
            <a:r>
              <a:rPr lang="fa-IR" sz="1800" dirty="0" smtClean="0"/>
              <a:t>دستورالعمل مرتبط : راهنمای پایش وارزیابی مجدد بیمارستان دوستدار کودک</a:t>
            </a: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b="1" dirty="0" smtClean="0"/>
              <a:t>استاندارد 5: اطمینان از مدیریت مراقبت نوزادان </a:t>
            </a:r>
            <a:endParaRPr lang="en-US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4: مسئول انحصاری نوزاد</a:t>
            </a:r>
          </a:p>
          <a:p>
            <a:r>
              <a:rPr lang="fa-IR" dirty="0" smtClean="0"/>
              <a:t>گواهی اموزشی احیای نوزاد برای تمام ماماها وکارشناس مراقب نوزاد در اتاق عمل</a:t>
            </a:r>
          </a:p>
          <a:p>
            <a:r>
              <a:rPr lang="fa-IR" dirty="0" smtClean="0"/>
              <a:t>یکنفر کارشناس مامایی دارای گواهی احیای پایه در هر زایمان</a:t>
            </a:r>
          </a:p>
          <a:p>
            <a:r>
              <a:rPr lang="fa-IR" dirty="0" smtClean="0"/>
              <a:t>حضور حداقل یک کارشناس مراقب نوزاد در اتاق عمل 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ترجیحا ماما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b="1" dirty="0" smtClean="0"/>
              <a:t>استاندارد 5: اطمینان از مدیریت مراقبت نوزادان </a:t>
            </a:r>
            <a:endParaRPr lang="en-US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5: روش اجرایی حفظ امنیت وایمنی نوزاد  </a:t>
            </a:r>
          </a:p>
          <a:p>
            <a:pPr>
              <a:buNone/>
            </a:pPr>
            <a:r>
              <a:rPr lang="fa-IR" dirty="0" smtClean="0"/>
              <a:t>               بر اساس بسته خدمتی نوزاد سالم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b="1" dirty="0" smtClean="0"/>
              <a:t>استاندارد 5: اطمینان از مدیریت مراقبت نوزادان </a:t>
            </a:r>
            <a:endParaRPr lang="en-US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6: برقراری تماس پوست با پوست بلافاصله پس از زایمان</a:t>
            </a:r>
          </a:p>
          <a:p>
            <a:pPr>
              <a:buNone/>
            </a:pPr>
            <a:r>
              <a:rPr lang="fa-IR" dirty="0" smtClean="0"/>
              <a:t>                 شروع تغذیه با شیر مادر</a:t>
            </a:r>
          </a:p>
          <a:p>
            <a:r>
              <a:rPr lang="fa-IR" dirty="0" smtClean="0"/>
              <a:t>آگاهی کارکنان از دستورالعمل تماس پوستی</a:t>
            </a:r>
          </a:p>
          <a:p>
            <a:r>
              <a:rPr lang="fa-IR" dirty="0" smtClean="0"/>
              <a:t>آگاهی کارکنان از سیاست تغذیه با شیر مادر </a:t>
            </a:r>
          </a:p>
          <a:p>
            <a:r>
              <a:rPr lang="fa-IR" dirty="0" smtClean="0"/>
              <a:t>برقراری تماس پوستی بلافاصله پس از تولد</a:t>
            </a:r>
          </a:p>
          <a:p>
            <a:r>
              <a:rPr lang="fa-IR" dirty="0" smtClean="0"/>
              <a:t>شروع تغذیه با شیر مادر در ساعت  اول </a:t>
            </a:r>
          </a:p>
          <a:p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دستورالعمل مرتبط : برقراری تماس پوستی-نوزاد سالم-شروع تغذیه با شیر مادر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b="1" dirty="0" smtClean="0"/>
              <a:t>استاندارد 5: اطمینان از مدیریت مراقبت نوزادان </a:t>
            </a:r>
            <a:endParaRPr lang="en-US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7: اثربخشی مراقبتهای نوزاد با استفاده از ابزار بررسی کیفیت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دسترسی مسئول بلوک به ابزار </a:t>
            </a:r>
          </a:p>
          <a:p>
            <a:r>
              <a:rPr lang="fa-IR" dirty="0" smtClean="0"/>
              <a:t>ارزیابی اثربخشی در فواصل زمانی معین</a:t>
            </a:r>
          </a:p>
          <a:p>
            <a:r>
              <a:rPr lang="fa-IR" dirty="0" smtClean="0"/>
              <a:t>تکمیل فرم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1800" dirty="0" smtClean="0"/>
              <a:t>دستورالعمل مرتبط: ابزار بررسی کیفیت ارائه خدمات </a:t>
            </a: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b="1" dirty="0" smtClean="0"/>
              <a:t>استاندارد 5: اطمینان از مدیریت مراقبت نوزادان </a:t>
            </a:r>
            <a:endParaRPr lang="en-US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استاندارد 6: تکمیل فرمهای لیبر، زایمان وپس از زایمان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1: پارتوگراف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آگاهی کارکنان از نحوه تکمیل فرم پارتوگراف</a:t>
            </a:r>
          </a:p>
          <a:p>
            <a:r>
              <a:rPr lang="fa-IR" dirty="0" smtClean="0"/>
              <a:t>تکمیل 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1800" dirty="0" smtClean="0"/>
              <a:t>دستورالعمل مرتبط :    نامه پارتوگراف</a:t>
            </a:r>
            <a:endParaRPr lang="en-US" sz="1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2: ثبت اقدامات بطور خوانا  با مهر وامضا ، تاریخ وساعت توسط پزشک وماما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توسط ماما</a:t>
            </a:r>
          </a:p>
          <a:p>
            <a:r>
              <a:rPr lang="fa-IR" dirty="0" smtClean="0"/>
              <a:t>توسط پزشک</a:t>
            </a:r>
          </a:p>
          <a:p>
            <a:r>
              <a:rPr lang="fa-IR" dirty="0" smtClean="0"/>
              <a:t>بدوپذیرش-زمان لیبر-حین وپس از زایمان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1800" dirty="0" smtClean="0"/>
              <a:t>دستورالعمل مرتبط: دستورالعمل 18 برگ پرونده  </a:t>
            </a: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استاندارد 6: تکمیل فرمهای لیبر، زایمان وپس از زایمان 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3: 9 برگ ابلاغی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تکمیل 9 برگ </a:t>
            </a:r>
          </a:p>
          <a:p>
            <a:r>
              <a:rPr lang="fa-IR" dirty="0" smtClean="0"/>
              <a:t>مهر وامضا ساعت تاریخ 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1800" dirty="0" smtClean="0"/>
              <a:t>دستورالعمل مرتبط : بخشنامه 9 برگ ابلاغی </a:t>
            </a: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استاندارد 6: تکمیل فرمهای لیبر، زایمان وپس از زایمان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endParaRPr lang="fa-IR" sz="9600" b="1" dirty="0" smtClean="0">
              <a:latin typeface="IranNastaliq" pitchFamily="18" charset="0"/>
              <a:cs typeface="IranNastaliq" pitchFamily="18" charset="0"/>
            </a:endParaRPr>
          </a:p>
          <a:p>
            <a:pPr algn="ctr">
              <a:buNone/>
            </a:pPr>
            <a:r>
              <a:rPr lang="fa-IR" sz="9600" b="1" dirty="0" smtClean="0">
                <a:latin typeface="IranNastaliq" pitchFamily="18" charset="0"/>
                <a:cs typeface="IranNastaliq" pitchFamily="18" charset="0"/>
              </a:rPr>
              <a:t> استانداردهای اعتباربخشی مادر ونوزاد</a:t>
            </a:r>
          </a:p>
          <a:p>
            <a:pPr algn="ctr">
              <a:buNone/>
            </a:pPr>
            <a:r>
              <a:rPr lang="fa-IR" sz="5400" b="1" dirty="0" smtClean="0">
                <a:latin typeface="IranNastaliq" pitchFamily="18" charset="0"/>
                <a:cs typeface="IranNastaliq" pitchFamily="18" charset="0"/>
              </a:rPr>
              <a:t>دانشگاه علوم پزشکی قم</a:t>
            </a:r>
            <a:r>
              <a:rPr lang="en-US" dirty="0" smtClean="0">
                <a:latin typeface="IranNastaliq" pitchFamily="18" charset="0"/>
                <a:cs typeface="2  Badr" pitchFamily="2" charset="-78"/>
              </a:rPr>
              <a:t>1395/10/5</a:t>
            </a:r>
            <a:endParaRPr lang="fa-IR" dirty="0" smtClean="0">
              <a:latin typeface="IranNastaliq" pitchFamily="18" charset="0"/>
              <a:cs typeface="2  Badr" pitchFamily="2" charset="-78"/>
            </a:endParaRPr>
          </a:p>
          <a:p>
            <a:pPr algn="ctr">
              <a:buNone/>
            </a:pPr>
            <a:endParaRPr lang="fa-IR" dirty="0" smtClean="0">
              <a:latin typeface="IranNastaliq" pitchFamily="18" charset="0"/>
              <a:cs typeface="2  Badr" pitchFamily="2" charset="-78"/>
            </a:endParaRPr>
          </a:p>
          <a:p>
            <a:pPr algn="ctr">
              <a:buNone/>
            </a:pPr>
            <a:r>
              <a:rPr lang="fa-IR" sz="2400" b="1" dirty="0" smtClean="0">
                <a:latin typeface="IranNastaliq" pitchFamily="18" charset="0"/>
                <a:cs typeface="2  Badr" pitchFamily="2" charset="-78"/>
              </a:rPr>
              <a:t>فرخنده کتابچی-مسئول امور مامایی، کارشناس اعتباربخشی علوم پزشکی ساوه </a:t>
            </a:r>
            <a:endParaRPr lang="en-US" sz="2400" b="1" dirty="0">
              <a:latin typeface="IranNastaliq" pitchFamily="18" charset="0"/>
              <a:cs typeface="2  Bad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/>
              <a:t>استاندارد7: ایجاد شرایط لازم برای مراقبت معمول از نوزاد در بارداری پرخطر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1: پزشک متخصص اطفال دارای گواهی احیای پیشرفته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وجود برنامه شیفت </a:t>
            </a:r>
          </a:p>
          <a:p>
            <a:r>
              <a:rPr lang="fa-IR" dirty="0" smtClean="0"/>
              <a:t>حضور متخصص اطفال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2: پزشک دارای گواهی احیای پیشرفته  در تمام شیفتها</a:t>
            </a:r>
          </a:p>
          <a:p>
            <a:pPr>
              <a:buNone/>
            </a:pPr>
            <a:r>
              <a:rPr lang="fa-IR" sz="2000" dirty="0" smtClean="0"/>
              <a:t>زنان-بیهوشی-اطفال-طب اورژانس-عمومی اورژانس</a:t>
            </a:r>
          </a:p>
          <a:p>
            <a:pPr>
              <a:buNone/>
            </a:pPr>
            <a:endParaRPr lang="fa-IR" sz="2000" dirty="0" smtClean="0"/>
          </a:p>
          <a:p>
            <a:r>
              <a:rPr lang="fa-IR" dirty="0" smtClean="0"/>
              <a:t>وجود برنامه شیفت همکاری پزشکان</a:t>
            </a:r>
          </a:p>
          <a:p>
            <a:r>
              <a:rPr lang="fa-IR" dirty="0" smtClean="0"/>
              <a:t>حضور در صورت نیاز</a:t>
            </a:r>
          </a:p>
          <a:p>
            <a:r>
              <a:rPr lang="fa-IR" dirty="0" smtClean="0"/>
              <a:t>مشارکت پزشک در احیا وثبت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/>
              <a:t>استاندارد7: ایجاد شرایط لازم برای مراقبت معمول از نوزاد در بارداری پرخطر</a:t>
            </a:r>
            <a:endParaRPr lang="en-US" sz="32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استاندارد8: فراهم بودن شرایط شیردهی وامکانات آن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1:  وجود اتاق آموزش.شیردهی وامکانات لازم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امکان استفاده تمام مادرانی که نوزادشان بستری است</a:t>
            </a:r>
          </a:p>
          <a:p>
            <a:r>
              <a:rPr lang="fa-IR" dirty="0" smtClean="0"/>
              <a:t>امکان استفاده مادران بستری</a:t>
            </a:r>
          </a:p>
          <a:p>
            <a:r>
              <a:rPr lang="fa-IR" dirty="0" smtClean="0"/>
              <a:t>وجود امکانات لازم </a:t>
            </a:r>
          </a:p>
          <a:p>
            <a:endParaRPr lang="fa-IR" dirty="0" smtClean="0"/>
          </a:p>
          <a:p>
            <a:endParaRPr lang="fa-IR" dirty="0" smtClean="0"/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اتاق استراحت-تخت-یخچال-حمام-غذا-ملاقات پدر و....</a:t>
            </a:r>
          </a:p>
          <a:p>
            <a:pPr algn="l">
              <a:buNone/>
            </a:pPr>
            <a:r>
              <a:rPr lang="fa-IR" sz="1800" dirty="0" smtClean="0"/>
              <a:t>دستورالعمل مرتبط : راهنمای پایش وارزیابی مجدد شیر مادر</a:t>
            </a:r>
            <a:endParaRPr lang="en-US" sz="1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2:  وجود امکانات پس از زایمان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سرو غذا ومیان وعده</a:t>
            </a:r>
          </a:p>
          <a:p>
            <a:r>
              <a:rPr lang="fa-IR" dirty="0" smtClean="0"/>
              <a:t>وجود تسهیلات همراه مادر 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1800" dirty="0" smtClean="0"/>
              <a:t>دستورالعمل مرتبط : راهنمای پایش وارزیابی مجدد شیر مادر</a:t>
            </a:r>
            <a:endParaRPr lang="en-US" sz="18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استاندارد8: فراهم بودن شرایط شیردهی وامکانات آن 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3: امکان استفاده از شیر دوش برقی و.....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امکان استفاده از وسایل کمک شیردهی فراهم باشد</a:t>
            </a:r>
          </a:p>
          <a:p>
            <a:r>
              <a:rPr lang="fa-IR" dirty="0" smtClean="0"/>
              <a:t>استریل نمودن شیر دوش </a:t>
            </a:r>
          </a:p>
          <a:p>
            <a:r>
              <a:rPr lang="fa-IR" dirty="0" smtClean="0"/>
              <a:t>فراهم بودن امکان نگهداری ایمن شیر 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1800" dirty="0" smtClean="0"/>
              <a:t>دستورالعمل مرتبط : راهنمای پایش وارزیابی مجدد شیر مادر</a:t>
            </a:r>
            <a:endParaRPr lang="en-US" sz="18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استاندارد8: فراهم بودن شرایط شیردهی وامکانات آن 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1: بررسی روند شاخص سزارین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کاهش مطابق با دستورالعمل ابلاغی</a:t>
            </a:r>
          </a:p>
          <a:p>
            <a:r>
              <a:rPr lang="fa-IR" dirty="0" smtClean="0"/>
              <a:t>ثبت در سامانه ایمان 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1800" dirty="0" smtClean="0"/>
              <a:t>دستورالعمل مرتبط : برنامه طرح تحول در ترویج زایمان طبیعی </a:t>
            </a:r>
            <a:endParaRPr lang="en-US" sz="18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2: اجرای فرایند خوشایند سازی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تبیین فرایند در کمیته زایمان </a:t>
            </a:r>
          </a:p>
          <a:p>
            <a:r>
              <a:rPr lang="fa-IR" dirty="0" smtClean="0"/>
              <a:t>رعایت اصول تکریم مادر </a:t>
            </a:r>
          </a:p>
          <a:p>
            <a:r>
              <a:rPr lang="fa-IR" dirty="0" smtClean="0"/>
              <a:t>آگاهی از دستورالعمل خوشایندسازی </a:t>
            </a:r>
          </a:p>
          <a:p>
            <a:r>
              <a:rPr lang="fa-IR" dirty="0" smtClean="0"/>
              <a:t>رعایت دستورالعمل خوشایندساری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3: خط مشی وروش اجرایی اطمینان از رعایت اندیکاسیون سزارین 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دستورالعمل مرتبط : راهنمای بالینی سزارین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4: کارگاه 20 ساعته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برنامه ریزی برای کارگاه برای کارکنان مرتبط </a:t>
            </a:r>
          </a:p>
          <a:p>
            <a:r>
              <a:rPr lang="fa-IR" dirty="0" smtClean="0"/>
              <a:t>اجرای کارگاه 20 ساعته </a:t>
            </a:r>
          </a:p>
          <a:p>
            <a:r>
              <a:rPr lang="fa-IR" dirty="0" smtClean="0"/>
              <a:t>دارا بودن گواهینامه </a:t>
            </a:r>
          </a:p>
          <a:p>
            <a:endParaRPr lang="fa-IR" dirty="0" smtClean="0"/>
          </a:p>
          <a:p>
            <a:pPr>
              <a:buNone/>
            </a:pPr>
            <a:r>
              <a:rPr lang="fa-IR" dirty="0" smtClean="0"/>
              <a:t>حداقل 80% نمره قبولی برای کارکنان با سابقه کمتر از 6 ماه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5: شرکت در دوره های باز اموزی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شرکت ارائه دهندگان در دوره های الزامی  برنامه ترویج زایمان طبیعی </a:t>
            </a:r>
          </a:p>
          <a:p>
            <a:r>
              <a:rPr lang="fa-IR" dirty="0" smtClean="0"/>
              <a:t>شرکت اعضای کمیته تغذیه باشیرمادر در کارگاههای شیر مادر </a:t>
            </a:r>
          </a:p>
          <a:p>
            <a:endParaRPr lang="fa-IR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a-IR" sz="4000" b="1" dirty="0" smtClean="0"/>
              <a:t>11 استاندارد</a:t>
            </a:r>
          </a:p>
          <a:p>
            <a:pPr>
              <a:buNone/>
            </a:pPr>
            <a:r>
              <a:rPr lang="fa-IR" sz="4000" b="1" dirty="0" smtClean="0"/>
              <a:t>42 سنجه</a:t>
            </a:r>
          </a:p>
          <a:p>
            <a:pPr>
              <a:buNone/>
            </a:pPr>
            <a:r>
              <a:rPr lang="fa-IR" sz="4000" b="1" dirty="0" smtClean="0"/>
              <a:t>149 گام اجرایی</a:t>
            </a:r>
          </a:p>
          <a:p>
            <a:pPr>
              <a:buNone/>
            </a:pPr>
            <a:endParaRPr lang="fa-IR" sz="4000" b="1" dirty="0" smtClean="0"/>
          </a:p>
          <a:p>
            <a:pPr>
              <a:buNone/>
            </a:pPr>
            <a:r>
              <a:rPr lang="fa-IR" sz="2800" b="1" dirty="0" smtClean="0"/>
              <a:t>خط مشی : 1-مدیریت مادران پرخطر.</a:t>
            </a:r>
          </a:p>
          <a:p>
            <a:pPr>
              <a:buNone/>
            </a:pPr>
            <a:r>
              <a:rPr lang="fa-IR" sz="2800" b="1" dirty="0" smtClean="0"/>
              <a:t>                    2- اطمینان از رعایت اندیکاسیون سزارین.</a:t>
            </a:r>
          </a:p>
          <a:p>
            <a:pPr>
              <a:buNone/>
            </a:pPr>
            <a:r>
              <a:rPr lang="fa-IR" sz="2800" b="1" dirty="0" smtClean="0"/>
              <a:t> روش اجرایی : حفظ امنیت وایمنی بیمار</a:t>
            </a:r>
          </a:p>
          <a:p>
            <a:pPr>
              <a:buNone/>
            </a:pPr>
            <a:r>
              <a:rPr lang="fa-IR" sz="2800" b="1" dirty="0" smtClean="0"/>
              <a:t> دستورالعمل :در قسمت مراقبت بالینی عمومی :  اطمینان از  پایش مستمر مراقبتهای قبل ، حین وپس از بارداری</a:t>
            </a:r>
          </a:p>
          <a:p>
            <a:pPr>
              <a:buNone/>
            </a:pPr>
            <a:endParaRPr lang="fa-IR" sz="2800" b="1" dirty="0" smtClean="0"/>
          </a:p>
          <a:p>
            <a:pPr>
              <a:buNone/>
            </a:pP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6: نظارت کمیته ها بر عملکرد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تدوین شیوه نامه</a:t>
            </a:r>
          </a:p>
          <a:p>
            <a:r>
              <a:rPr lang="fa-IR" dirty="0" smtClean="0"/>
              <a:t>نظارت بر عملکرد کارکنان در تمام شیفتها</a:t>
            </a:r>
          </a:p>
          <a:p>
            <a:r>
              <a:rPr lang="fa-IR" dirty="0" smtClean="0"/>
              <a:t>اقدام اصلاحی/برنامه بهبود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7:  ترخیص همزمان مادر ونوزاد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ترخیص در صورت سلامت ودستور پزشک</a:t>
            </a:r>
          </a:p>
          <a:p>
            <a:r>
              <a:rPr lang="fa-IR" dirty="0" smtClean="0"/>
              <a:t>نظارت کمیته ها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8: کد بین المللی بازاریابی جانشین شونده های شیر مادر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نظارت کمیته ها </a:t>
            </a:r>
          </a:p>
          <a:p>
            <a:r>
              <a:rPr lang="fa-IR" dirty="0" smtClean="0"/>
              <a:t>تعیین ناظران با مسئولیتهای معین </a:t>
            </a:r>
          </a:p>
          <a:p>
            <a:r>
              <a:rPr lang="fa-IR" dirty="0" smtClean="0"/>
              <a:t>نظارت بر داروخانه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9: پایش دوره ای با زمان بندی مشخص در خصوص شیر مادر وهمکاری با مرکز بهداشت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انجام پایش 6 ماه یکبار </a:t>
            </a:r>
          </a:p>
          <a:p>
            <a:r>
              <a:rPr lang="fa-IR" dirty="0" smtClean="0"/>
              <a:t>انجام اقدام اصلاحی /بهبود بر اساس نتایج</a:t>
            </a:r>
          </a:p>
          <a:p>
            <a:r>
              <a:rPr lang="fa-IR" dirty="0" smtClean="0"/>
              <a:t>مشارکت وهمکاری بیمارستان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سنجه 10: تهیه نشریات اموزشی   وتحویل به مادران باروش مشخص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تهیه پمفلت /نشریه</a:t>
            </a:r>
          </a:p>
          <a:p>
            <a:r>
              <a:rPr lang="fa-IR" dirty="0" smtClean="0"/>
              <a:t>توزیع با روش مشخص </a:t>
            </a:r>
          </a:p>
          <a:p>
            <a:endParaRPr lang="fa-IR" dirty="0" smtClean="0"/>
          </a:p>
          <a:p>
            <a:endParaRPr lang="fa-IR" dirty="0" smtClean="0"/>
          </a:p>
          <a:p>
            <a:pPr>
              <a:buFont typeface="Wingdings" pitchFamily="2" charset="2"/>
              <a:buChar char="q"/>
            </a:pPr>
            <a:r>
              <a:rPr lang="fa-IR" dirty="0" smtClean="0"/>
              <a:t>توزیع در کلاسهای امادگی زایمان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 smtClean="0"/>
              <a:t>استاندارد 9: اقدامات برنامه ریزی شده برای ترویج زایمان طبیعی </a:t>
            </a:r>
            <a:endParaRPr lang="en-US" sz="36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استاندارد 10: بیمارستان دوستدار مادر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اجرای  ده اقدام دوستدار مادر</a:t>
            </a:r>
          </a:p>
          <a:p>
            <a:r>
              <a:rPr lang="fa-IR" dirty="0" smtClean="0"/>
              <a:t>اخذ لوح </a:t>
            </a: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استاندارد 11: دوستدار کودک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اجرای ده اقدام </a:t>
            </a:r>
          </a:p>
          <a:p>
            <a:r>
              <a:rPr lang="fa-IR" dirty="0" smtClean="0"/>
              <a:t>اخذ لوح </a:t>
            </a: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63" name="Content Placeholder 17" descr="vnju868ik8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41275" y="0"/>
            <a:ext cx="9185275" cy="7172325"/>
          </a:xfrm>
        </p:spPr>
      </p:pic>
      <p:sp>
        <p:nvSpPr>
          <p:cNvPr id="20" name="Cloud Callout 19"/>
          <p:cNvSpPr/>
          <p:nvPr/>
        </p:nvSpPr>
        <p:spPr>
          <a:xfrm rot="19791362">
            <a:off x="-192088" y="506413"/>
            <a:ext cx="3025776" cy="1190625"/>
          </a:xfrm>
          <a:prstGeom prst="cloud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>
                    <a:lumMod val="95000"/>
                  </a:schemeClr>
                </a:solidFill>
              </a:rPr>
              <a:t>Thanks for your  attention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fa-IR" sz="4000" b="1" dirty="0" smtClean="0">
                <a:cs typeface="2  Davat" pitchFamily="2" charset="-78"/>
              </a:rPr>
              <a:t>استاندارد</a:t>
            </a:r>
            <a:r>
              <a:rPr lang="en-US" sz="4000" b="1" dirty="0" smtClean="0">
                <a:cs typeface="2  Davat" pitchFamily="2" charset="-78"/>
              </a:rPr>
              <a:t> </a:t>
            </a:r>
            <a:r>
              <a:rPr lang="fa-IR" sz="4000" b="1" dirty="0" smtClean="0">
                <a:cs typeface="2  Davat" pitchFamily="2" charset="-78"/>
              </a:rPr>
              <a:t>1 :پذیرش مادران بارداربر اساس تریاژ</a:t>
            </a:r>
            <a:endParaRPr lang="en-US" sz="4000" b="1" dirty="0">
              <a:cs typeface="2  Dava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a-IR" sz="3200" b="1" dirty="0" smtClean="0"/>
              <a:t>سنجه 1:  پذیرش بر اساس تریاژ با رعایت الزامات ابلاغی </a:t>
            </a:r>
            <a:endParaRPr lang="en-US" sz="3200" b="1" dirty="0" smtClean="0"/>
          </a:p>
          <a:p>
            <a:r>
              <a:rPr lang="fa-IR" sz="3200" b="1" dirty="0" smtClean="0"/>
              <a:t>کارشناس/کارشناس ارشد مامایی  در اتاق معاینه یا اورژانس</a:t>
            </a:r>
          </a:p>
          <a:p>
            <a:pPr>
              <a:buNone/>
            </a:pPr>
            <a:r>
              <a:rPr lang="fa-IR" sz="2400" b="1" dirty="0" smtClean="0"/>
              <a:t>برنامه ماهیانه-5 سال سابقه بالینی-حداقل یکسال اورژانس-دوره آموزشی تریاژ</a:t>
            </a:r>
          </a:p>
          <a:p>
            <a:pPr>
              <a:buNone/>
            </a:pPr>
            <a:endParaRPr lang="fa-IR" sz="2400" b="1" dirty="0" smtClean="0"/>
          </a:p>
          <a:p>
            <a:r>
              <a:rPr lang="fa-IR" sz="3200" b="1" dirty="0" smtClean="0"/>
              <a:t>اولویت بندی مادران پرخطر جهت ویزیت ومعاینه</a:t>
            </a:r>
          </a:p>
          <a:p>
            <a:r>
              <a:rPr lang="fa-IR" sz="3200" b="1" dirty="0" smtClean="0"/>
              <a:t> تکمیل فرم تریاژ</a:t>
            </a:r>
          </a:p>
          <a:p>
            <a:pPr>
              <a:buNone/>
            </a:pPr>
            <a:r>
              <a:rPr lang="fa-IR" sz="2400" b="1" dirty="0" smtClean="0"/>
              <a:t>تریاژ 5 سطحی – تصمیم گیری به منظور اولویت بندی وسنجش فوریت  </a:t>
            </a:r>
          </a:p>
          <a:p>
            <a:endParaRPr lang="fa-IR" sz="3200" dirty="0" smtClean="0"/>
          </a:p>
          <a:p>
            <a:endParaRPr lang="fa-IR" sz="3200" dirty="0" smtClean="0"/>
          </a:p>
          <a:p>
            <a:pPr algn="l">
              <a:buNone/>
            </a:pPr>
            <a:r>
              <a:rPr lang="fa-IR" sz="1800" dirty="0" smtClean="0"/>
              <a:t>بخشنامه مرتبط : جداسازی مادر پرخطر</a:t>
            </a:r>
          </a:p>
          <a:p>
            <a:pPr algn="l">
              <a:buNone/>
            </a:pPr>
            <a:r>
              <a:rPr lang="fa-IR" sz="1800" dirty="0" smtClean="0"/>
              <a:t>راهنمای کشوری خدمات مامایی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fa-IR" sz="2800" b="1" dirty="0" smtClean="0"/>
              <a:t>سنجه 2:  ویزیت توسط متخصص زنان /ماما  از ابتدای بارداری تا 42 روز</a:t>
            </a:r>
          </a:p>
          <a:p>
            <a:pPr>
              <a:buNone/>
            </a:pPr>
            <a:r>
              <a:rPr lang="fa-IR" dirty="0" smtClean="0"/>
              <a:t>                      </a:t>
            </a:r>
            <a:r>
              <a:rPr lang="fa-IR" b="1" dirty="0" smtClean="0">
                <a:cs typeface="2  Bardiya" pitchFamily="2" charset="-78"/>
              </a:rPr>
              <a:t>مرتبط با  ایمنی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r>
              <a:rPr lang="fa-IR" sz="3200" b="1" dirty="0" smtClean="0"/>
              <a:t>آگاهی پزشکان اورژانس</a:t>
            </a:r>
          </a:p>
          <a:p>
            <a:r>
              <a:rPr lang="fa-IR" sz="3200" b="1" dirty="0" smtClean="0"/>
              <a:t>ویزیت طبق دستورالعمل</a:t>
            </a:r>
          </a:p>
          <a:p>
            <a:r>
              <a:rPr lang="fa-IR" sz="3200" b="1" dirty="0" smtClean="0"/>
              <a:t>شرح حال وبرگ دستورات پزشک </a:t>
            </a:r>
          </a:p>
          <a:p>
            <a:pPr>
              <a:buNone/>
            </a:pPr>
            <a:endParaRPr lang="fa-IR" dirty="0" smtClean="0"/>
          </a:p>
          <a:p>
            <a:pPr algn="l">
              <a:buNone/>
            </a:pPr>
            <a:r>
              <a:rPr lang="fa-IR" sz="2000" dirty="0" smtClean="0"/>
              <a:t>دستورالعمل مرتبط: پذیرش مادر باردار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fa-IR" sz="4000" b="1" dirty="0" smtClean="0">
                <a:cs typeface="2  Davat" pitchFamily="2" charset="-78"/>
              </a:rPr>
              <a:t>استاندارد</a:t>
            </a:r>
            <a:r>
              <a:rPr lang="en-US" sz="4000" b="1" dirty="0" smtClean="0">
                <a:cs typeface="2  Davat" pitchFamily="2" charset="-78"/>
              </a:rPr>
              <a:t> </a:t>
            </a:r>
            <a:r>
              <a:rPr lang="fa-IR" sz="4000" b="1" dirty="0" smtClean="0">
                <a:cs typeface="2  Davat" pitchFamily="2" charset="-78"/>
              </a:rPr>
              <a:t>1 :پذیرش مادران بارداربر اساس تریاژ</a:t>
            </a:r>
            <a:endParaRPr lang="en-US" sz="4000" b="1" dirty="0">
              <a:cs typeface="2  Davat" pitchFamily="2" charset="-78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7858148" y="2500306"/>
            <a:ext cx="414334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a-IR" sz="4000" dirty="0" smtClean="0"/>
              <a:t>سنجه 1: در هر اتاق </a:t>
            </a:r>
            <a:r>
              <a:rPr lang="en-US" sz="4000" dirty="0" smtClean="0"/>
              <a:t>LDR</a:t>
            </a:r>
            <a:r>
              <a:rPr lang="fa-IR" sz="4000" dirty="0" smtClean="0"/>
              <a:t>  منحصرا  مراقبت یک مادر </a:t>
            </a:r>
          </a:p>
          <a:p>
            <a:pPr>
              <a:buNone/>
            </a:pPr>
            <a:endParaRPr lang="fa-IR" sz="4000" dirty="0" smtClean="0"/>
          </a:p>
          <a:p>
            <a:r>
              <a:rPr lang="fa-IR" sz="3500" b="1" dirty="0" smtClean="0"/>
              <a:t>طراحی</a:t>
            </a:r>
          </a:p>
          <a:p>
            <a:r>
              <a:rPr lang="fa-IR" sz="3500" b="1" dirty="0" smtClean="0"/>
              <a:t>اختصاصی برای یک مادر</a:t>
            </a:r>
          </a:p>
          <a:p>
            <a:r>
              <a:rPr lang="fa-IR" sz="3500" b="1" dirty="0" smtClean="0"/>
              <a:t>لیبر-دلیوری-ریکاوری</a:t>
            </a:r>
          </a:p>
          <a:p>
            <a:pPr>
              <a:buNone/>
            </a:pPr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2000" dirty="0" smtClean="0"/>
              <a:t>دستورالعمل مرتبط :  دستورالعمل برنامه ترویج زایمان طبیعی </a:t>
            </a:r>
            <a:endParaRPr lang="en-US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07154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2  Davat" pitchFamily="2" charset="-78"/>
              </a:rPr>
              <a:t>استاندارد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2  Davat" pitchFamily="2" charset="-78"/>
              </a:rPr>
              <a:t> </a:t>
            </a:r>
            <a:r>
              <a:rPr lang="fa-IR" sz="4000" b="1" dirty="0" smtClean="0">
                <a:solidFill>
                  <a:schemeClr val="tx2"/>
                </a:solidFill>
                <a:latin typeface="+mj-lt"/>
                <a:ea typeface="+mj-ea"/>
                <a:cs typeface="2  Davat" pitchFamily="2" charset="-78"/>
              </a:rPr>
              <a:t>2 </a:t>
            </a:r>
            <a:r>
              <a:rPr kumimoji="0" lang="fa-I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2  Davat" pitchFamily="2" charset="-78"/>
              </a:rPr>
              <a:t>:پذیرش مادران بارداربر اساس تریاژ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2  Dava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fa-IR" sz="4000" dirty="0" smtClean="0"/>
              <a:t>سنجه 2:  امکان حضور همراه وتسهیلات رفاهی </a:t>
            </a:r>
          </a:p>
          <a:p>
            <a:pPr>
              <a:buNone/>
            </a:pPr>
            <a:endParaRPr lang="fa-IR" sz="4000" dirty="0" smtClean="0"/>
          </a:p>
          <a:p>
            <a:r>
              <a:rPr lang="fa-IR" sz="4300" dirty="0" smtClean="0"/>
              <a:t>حضور همراه</a:t>
            </a:r>
          </a:p>
          <a:p>
            <a:r>
              <a:rPr lang="fa-IR" sz="4300" dirty="0" smtClean="0"/>
              <a:t>تسهیلات رفاهی </a:t>
            </a:r>
          </a:p>
          <a:p>
            <a:endParaRPr lang="fa-IR" dirty="0" smtClean="0"/>
          </a:p>
          <a:p>
            <a:pPr>
              <a:buNone/>
            </a:pPr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1800" dirty="0" smtClean="0"/>
              <a:t>دستورالعمل مرتبط: دستورالعمل برنامه ترویج در طرح تحول</a:t>
            </a: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fa-IR" sz="4000" b="1" dirty="0" smtClean="0">
                <a:cs typeface="2  Davat" pitchFamily="2" charset="-78"/>
              </a:rPr>
              <a:t>استاندارد</a:t>
            </a:r>
            <a:r>
              <a:rPr lang="en-US" sz="4000" b="1" dirty="0" smtClean="0">
                <a:cs typeface="2  Davat" pitchFamily="2" charset="-78"/>
              </a:rPr>
              <a:t> </a:t>
            </a:r>
            <a:r>
              <a:rPr lang="fa-IR" sz="4000" b="1" dirty="0" smtClean="0">
                <a:cs typeface="2  Davat" pitchFamily="2" charset="-78"/>
              </a:rPr>
              <a:t>2 :پذیرش مادران بارداربر اساس تریاژ</a:t>
            </a:r>
            <a:endParaRPr lang="en-US" sz="4000" b="1" dirty="0">
              <a:cs typeface="2  Dava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استاندارد3: مدیریت مراقبتهای مادران باردار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a-IR" sz="3600" b="1" dirty="0" smtClean="0"/>
              <a:t>سنجه 1: مراقبتهای معمول بر اساس  دستورالعملهای ابلاغی</a:t>
            </a:r>
          </a:p>
          <a:p>
            <a:pPr>
              <a:buNone/>
            </a:pPr>
            <a:endParaRPr lang="fa-IR" sz="3600" b="1" dirty="0" smtClean="0"/>
          </a:p>
          <a:p>
            <a:pPr>
              <a:buNone/>
            </a:pPr>
            <a:r>
              <a:rPr lang="fa-IR" sz="3600" b="1" dirty="0" smtClean="0"/>
              <a:t> </a:t>
            </a:r>
          </a:p>
          <a:p>
            <a:r>
              <a:rPr lang="fa-IR" dirty="0" smtClean="0"/>
              <a:t>دسترسی به راهنمای کشوری</a:t>
            </a:r>
          </a:p>
          <a:p>
            <a:r>
              <a:rPr lang="fa-IR" dirty="0" smtClean="0"/>
              <a:t>ارائه مراقبتهای مراحل 4 گانه بر اساس راهنما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algn="l">
              <a:buNone/>
            </a:pPr>
            <a:r>
              <a:rPr lang="fa-IR" sz="1800" dirty="0" smtClean="0"/>
              <a:t>دستورالعمل مرتبط : راهنمای کشوری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</TotalTime>
  <Words>1902</Words>
  <Application>Microsoft Office PowerPoint</Application>
  <PresentationFormat>On-screen Show (4:3)</PresentationFormat>
  <Paragraphs>384</Paragraphs>
  <Slides>47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Flow</vt:lpstr>
      <vt:lpstr>PowerPoint Presentation</vt:lpstr>
      <vt:lpstr>PowerPoint Presentation</vt:lpstr>
      <vt:lpstr>PowerPoint Presentation</vt:lpstr>
      <vt:lpstr>PowerPoint Presentation</vt:lpstr>
      <vt:lpstr>استاندارد 1 :پذیرش مادران بارداربر اساس تریاژ</vt:lpstr>
      <vt:lpstr>استاندارد 1 :پذیرش مادران بارداربر اساس تریاژ</vt:lpstr>
      <vt:lpstr>PowerPoint Presentation</vt:lpstr>
      <vt:lpstr>استاندارد 2 :پذیرش مادران بارداربر اساس تریاژ</vt:lpstr>
      <vt:lpstr>استاندارد3: مدیریت مراقبتهای مادران باردار</vt:lpstr>
      <vt:lpstr>استاندارد3: مدیریت مراقبتهای مادران باردار</vt:lpstr>
      <vt:lpstr>استاندارد3: مدیریت مراقبتهای مادران باردار</vt:lpstr>
      <vt:lpstr>استاندارد3: مدیریت مراقبتهای مادران باردار</vt:lpstr>
      <vt:lpstr>استاندارد3: مدیریت مراقبتهای مادران باردار</vt:lpstr>
      <vt:lpstr>استاندارد3: مدیریت مراقبتهای مادران باردار</vt:lpstr>
      <vt:lpstr>استاندارد3: مدیریت مراقبتهای مادران باردار</vt:lpstr>
      <vt:lpstr>استاندارد 4: آموزش به مادران در خصوص مراقبت از خود ونوزاد</vt:lpstr>
      <vt:lpstr>استاندارد 4: آموزش به مادران در خصوص مراقبت از خود ونوزاد</vt:lpstr>
      <vt:lpstr>استاندارد 4: آموزش به مادران در خصوص مراقبت از خود ونوزاد</vt:lpstr>
      <vt:lpstr>استاندارد 4: آموزش به مادران در خصوص مراقبت از خود ونوزاد</vt:lpstr>
      <vt:lpstr>استاندارد 5: اطمینان از مدیریت مراقبت نوزادان </vt:lpstr>
      <vt:lpstr>استاندارد 5: اطمینان از مدیریت مراقبت نوزادان </vt:lpstr>
      <vt:lpstr>استاندارد 5: اطمینان از مدیریت مراقبت نوزادان </vt:lpstr>
      <vt:lpstr>استاندارد 5: اطمینان از مدیریت مراقبت نوزادان </vt:lpstr>
      <vt:lpstr>استاندارد 5: اطمینان از مدیریت مراقبت نوزادان </vt:lpstr>
      <vt:lpstr>استاندارد 5: اطمینان از مدیریت مراقبت نوزادان </vt:lpstr>
      <vt:lpstr>استاندارد 5: اطمینان از مدیریت مراقبت نوزادان </vt:lpstr>
      <vt:lpstr>استاندارد 6: تکمیل فرمهای لیبر، زایمان وپس از زایمان </vt:lpstr>
      <vt:lpstr>استاندارد 6: تکمیل فرمهای لیبر، زایمان وپس از زایمان </vt:lpstr>
      <vt:lpstr>استاندارد 6: تکمیل فرمهای لیبر، زایمان وپس از زایمان </vt:lpstr>
      <vt:lpstr>استاندارد7: ایجاد شرایط لازم برای مراقبت معمول از نوزاد در بارداری پرخطر</vt:lpstr>
      <vt:lpstr>استاندارد7: ایجاد شرایط لازم برای مراقبت معمول از نوزاد در بارداری پرخطر</vt:lpstr>
      <vt:lpstr>استاندارد8: فراهم بودن شرایط شیردهی وامکانات آن </vt:lpstr>
      <vt:lpstr>استاندارد8: فراهم بودن شرایط شیردهی وامکانات آن </vt:lpstr>
      <vt:lpstr>استاندارد8: فراهم بودن شرایط شیردهی وامکانات آن </vt:lpstr>
      <vt:lpstr>استاندارد 9: اقدامات برنامه ریزی شده برای ترویج زایمان طبیعی </vt:lpstr>
      <vt:lpstr>استاندارد 9: اقدامات برنامه ریزی شده برای ترویج زایمان طبیعی </vt:lpstr>
      <vt:lpstr>استاندارد 9: اقدامات برنامه ریزی شده برای ترویج زایمان طبیعی </vt:lpstr>
      <vt:lpstr>استاندارد 9: اقدامات برنامه ریزی شده برای ترویج زایمان طبیعی </vt:lpstr>
      <vt:lpstr>استاندارد 9: اقدامات برنامه ریزی شده برای ترویج زایمان طبیعی </vt:lpstr>
      <vt:lpstr>استاندارد 9: اقدامات برنامه ریزی شده برای ترویج زایمان طبیعی </vt:lpstr>
      <vt:lpstr>استاندارد 9: اقدامات برنامه ریزی شده برای ترویج زایمان طبیعی </vt:lpstr>
      <vt:lpstr>استاندارد 9: اقدامات برنامه ریزی شده برای ترویج زایمان طبیعی </vt:lpstr>
      <vt:lpstr>استاندارد 9: اقدامات برنامه ریزی شده برای ترویج زایمان طبیعی </vt:lpstr>
      <vt:lpstr>استاندارد 9: اقدامات برنامه ریزی شده برای ترویج زایمان طبیعی </vt:lpstr>
      <vt:lpstr>استاندارد 10: بیمارستان دوستدار مادر</vt:lpstr>
      <vt:lpstr>استاندارد 11: دوستدار کودک</vt:lpstr>
      <vt:lpstr>PowerPoint Presentation</vt:lpstr>
    </vt:vector>
  </TitlesOfParts>
  <Company>Office07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Malekahmadi</dc:creator>
  <cp:lastModifiedBy>pourheidari</cp:lastModifiedBy>
  <cp:revision>127</cp:revision>
  <dcterms:created xsi:type="dcterms:W3CDTF">2014-09-11T14:34:24Z</dcterms:created>
  <dcterms:modified xsi:type="dcterms:W3CDTF">2016-12-26T06:16:20Z</dcterms:modified>
</cp:coreProperties>
</file>